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Bold" panose="020B0604020202020204" charset="-52"/>
      <p:regular r:id="rId14"/>
    </p:embeddedFont>
    <p:embeddedFont>
      <p:font typeface="Montserrat" panose="020B0604020202020204" charset="-52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-62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9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3.svg"/><Relationship Id="rId17" Type="http://schemas.openxmlformats.org/officeDocument/2006/relationships/image" Target="../media/image11.png"/><Relationship Id="rId2" Type="http://schemas.openxmlformats.org/officeDocument/2006/relationships/image" Target="../media/image3.pn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7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1.svg"/><Relationship Id="rId18" Type="http://schemas.openxmlformats.org/officeDocument/2006/relationships/image" Target="../media/image20.png"/><Relationship Id="rId26" Type="http://schemas.openxmlformats.org/officeDocument/2006/relationships/image" Target="../media/image24.png"/><Relationship Id="rId3" Type="http://schemas.openxmlformats.org/officeDocument/2006/relationships/image" Target="../media/image21.svg"/><Relationship Id="rId21" Type="http://schemas.openxmlformats.org/officeDocument/2006/relationships/image" Target="../media/image39.svg"/><Relationship Id="rId7" Type="http://schemas.openxmlformats.org/officeDocument/2006/relationships/image" Target="../media/image25.svg"/><Relationship Id="rId12" Type="http://schemas.openxmlformats.org/officeDocument/2006/relationships/image" Target="../media/image17.png"/><Relationship Id="rId17" Type="http://schemas.openxmlformats.org/officeDocument/2006/relationships/image" Target="../media/image35.svg"/><Relationship Id="rId25" Type="http://schemas.openxmlformats.org/officeDocument/2006/relationships/image" Target="../media/image43.svg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4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9.svg"/><Relationship Id="rId24" Type="http://schemas.openxmlformats.org/officeDocument/2006/relationships/image" Target="../media/image23.pn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23" Type="http://schemas.openxmlformats.org/officeDocument/2006/relationships/image" Target="../media/image41.svg"/><Relationship Id="rId28" Type="http://schemas.openxmlformats.org/officeDocument/2006/relationships/image" Target="../media/image25.png"/><Relationship Id="rId10" Type="http://schemas.openxmlformats.org/officeDocument/2006/relationships/image" Target="../media/image16.png"/><Relationship Id="rId19" Type="http://schemas.openxmlformats.org/officeDocument/2006/relationships/image" Target="../media/image37.svg"/><Relationship Id="rId4" Type="http://schemas.openxmlformats.org/officeDocument/2006/relationships/image" Target="../media/image13.png"/><Relationship Id="rId9" Type="http://schemas.openxmlformats.org/officeDocument/2006/relationships/image" Target="../media/image27.svg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image" Target="../media/image4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9.svg"/><Relationship Id="rId18" Type="http://schemas.openxmlformats.org/officeDocument/2006/relationships/image" Target="../media/image34.png"/><Relationship Id="rId26" Type="http://schemas.openxmlformats.org/officeDocument/2006/relationships/image" Target="../media/image38.png"/><Relationship Id="rId3" Type="http://schemas.openxmlformats.org/officeDocument/2006/relationships/image" Target="../media/image49.svg"/><Relationship Id="rId21" Type="http://schemas.openxmlformats.org/officeDocument/2006/relationships/image" Target="../media/image67.svg"/><Relationship Id="rId7" Type="http://schemas.openxmlformats.org/officeDocument/2006/relationships/image" Target="../media/image53.svg"/><Relationship Id="rId12" Type="http://schemas.openxmlformats.org/officeDocument/2006/relationships/image" Target="../media/image31.png"/><Relationship Id="rId17" Type="http://schemas.openxmlformats.org/officeDocument/2006/relationships/image" Target="../media/image63.svg"/><Relationship Id="rId25" Type="http://schemas.openxmlformats.org/officeDocument/2006/relationships/image" Target="../media/image71.svg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0" Type="http://schemas.openxmlformats.org/officeDocument/2006/relationships/image" Target="../media/image35.png"/><Relationship Id="rId29" Type="http://schemas.openxmlformats.org/officeDocument/2006/relationships/image" Target="../media/image7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57.svg"/><Relationship Id="rId24" Type="http://schemas.openxmlformats.org/officeDocument/2006/relationships/image" Target="../media/image37.pn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23" Type="http://schemas.openxmlformats.org/officeDocument/2006/relationships/image" Target="../media/image69.svg"/><Relationship Id="rId28" Type="http://schemas.openxmlformats.org/officeDocument/2006/relationships/image" Target="../media/image39.png"/><Relationship Id="rId10" Type="http://schemas.openxmlformats.org/officeDocument/2006/relationships/image" Target="../media/image30.png"/><Relationship Id="rId19" Type="http://schemas.openxmlformats.org/officeDocument/2006/relationships/image" Target="../media/image65.svg"/><Relationship Id="rId31" Type="http://schemas.openxmlformats.org/officeDocument/2006/relationships/image" Target="../media/image77.svg"/><Relationship Id="rId4" Type="http://schemas.openxmlformats.org/officeDocument/2006/relationships/image" Target="../media/image27.png"/><Relationship Id="rId9" Type="http://schemas.openxmlformats.org/officeDocument/2006/relationships/image" Target="../media/image55.svg"/><Relationship Id="rId14" Type="http://schemas.openxmlformats.org/officeDocument/2006/relationships/image" Target="../media/image32.png"/><Relationship Id="rId22" Type="http://schemas.openxmlformats.org/officeDocument/2006/relationships/image" Target="../media/image36.png"/><Relationship Id="rId27" Type="http://schemas.openxmlformats.org/officeDocument/2006/relationships/image" Target="../media/image73.svg"/><Relationship Id="rId30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42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9144000" y="8000773"/>
            <a:ext cx="5815153" cy="947396"/>
          </a:xfrm>
          <a:custGeom>
            <a:avLst/>
            <a:gdLst/>
            <a:ahLst/>
            <a:cxnLst/>
            <a:rect l="l" t="t" r="r" b="b"/>
            <a:pathLst>
              <a:path w="7526286" h="947396">
                <a:moveTo>
                  <a:pt x="0" y="0"/>
                </a:moveTo>
                <a:lnTo>
                  <a:pt x="7526287" y="0"/>
                </a:lnTo>
                <a:lnTo>
                  <a:pt x="7526287" y="947396"/>
                </a:lnTo>
                <a:lnTo>
                  <a:pt x="0" y="947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b="-128395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102324" y="4910886"/>
            <a:ext cx="5692315" cy="3265043"/>
            <a:chOff x="0" y="0"/>
            <a:chExt cx="7981950" cy="4578350"/>
          </a:xfrm>
        </p:grpSpPr>
        <p:sp>
          <p:nvSpPr>
            <p:cNvPr id="4" name="Freeform 4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t="-33656" b="-26129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350595" y="2543662"/>
            <a:ext cx="14039306" cy="175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</a:pPr>
            <a:r>
              <a:rPr lang="en-US" sz="5052" b="1" spc="308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РАЗРАБОТКА ЛОГИЧЕСКОЙ СТРУКТУРЫ БАЗЫ ДАННЫХ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28847" y="583923"/>
            <a:ext cx="11630306" cy="1444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  <a:spcBef>
                <a:spcPct val="0"/>
              </a:spcBef>
            </a:pPr>
            <a:r>
              <a:rPr lang="en-US" sz="2768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Дисциплина «Системы хранения и обработки данных»</a:t>
            </a:r>
          </a:p>
          <a:p>
            <a:pPr algn="ctr">
              <a:lnSpc>
                <a:spcPts val="3876"/>
              </a:lnSpc>
              <a:spcBef>
                <a:spcPct val="0"/>
              </a:spcBef>
            </a:pPr>
            <a:r>
              <a:rPr lang="en-US" sz="2768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ctr">
              <a:lnSpc>
                <a:spcPts val="3876"/>
              </a:lnSpc>
              <a:spcBef>
                <a:spcPct val="0"/>
              </a:spcBef>
            </a:pPr>
            <a:r>
              <a:rPr lang="en-US" sz="2768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Лабораторная работа №7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1290" y="8900544"/>
            <a:ext cx="620811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72"/>
              </a:lnSpc>
              <a:spcBef>
                <a:spcPct val="0"/>
              </a:spcBef>
            </a:pPr>
            <a:r>
              <a:rPr lang="en-US" sz="2337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Выполнил: ст. гр. мИИВТ-251</a:t>
            </a:r>
          </a:p>
          <a:p>
            <a:pPr algn="l">
              <a:lnSpc>
                <a:spcPts val="3272"/>
              </a:lnSpc>
              <a:spcBef>
                <a:spcPct val="0"/>
              </a:spcBef>
            </a:pPr>
            <a:r>
              <a:rPr lang="en-US" sz="2337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Вытовтова Наталья Юрьевна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-2178723" y="5514425"/>
            <a:ext cx="11322723" cy="214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04"/>
              </a:lnSpc>
            </a:pPr>
            <a:r>
              <a:rPr lang="en-US" sz="4074" spc="248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 ПРИМЕРЕ</a:t>
            </a:r>
          </a:p>
          <a:p>
            <a:pPr algn="r">
              <a:lnSpc>
                <a:spcPts val="5704"/>
              </a:lnSpc>
            </a:pPr>
            <a:r>
              <a:rPr lang="en-US" sz="4074" spc="248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БАЗЫ ДАННЫХ</a:t>
            </a:r>
          </a:p>
          <a:p>
            <a:pPr marL="0" lvl="0" indent="0" algn="r">
              <a:lnSpc>
                <a:spcPts val="5704"/>
              </a:lnSpc>
            </a:pPr>
            <a:r>
              <a:rPr lang="en-US" sz="4074" spc="248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“ПРОКАТ АВТОМОБИЛЕЙ”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49525" y="8297678"/>
            <a:ext cx="3780196" cy="476716"/>
          </a:xfrm>
          <a:custGeom>
            <a:avLst/>
            <a:gdLst/>
            <a:ahLst/>
            <a:cxnLst/>
            <a:rect l="l" t="t" r="r" b="b"/>
            <a:pathLst>
              <a:path w="3780196" h="476716">
                <a:moveTo>
                  <a:pt x="0" y="0"/>
                </a:moveTo>
                <a:lnTo>
                  <a:pt x="3780196" y="0"/>
                </a:lnTo>
                <a:lnTo>
                  <a:pt x="3780196" y="476716"/>
                </a:lnTo>
                <a:lnTo>
                  <a:pt x="0" y="476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1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83629" y="4571082"/>
            <a:ext cx="3846092" cy="3984660"/>
            <a:chOff x="0" y="0"/>
            <a:chExt cx="1438367" cy="14901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38367" cy="1490189"/>
            </a:xfrm>
            <a:custGeom>
              <a:avLst/>
              <a:gdLst/>
              <a:ahLst/>
              <a:cxnLst/>
              <a:rect l="l" t="t" r="r" b="b"/>
              <a:pathLst>
                <a:path w="1438367" h="1490189">
                  <a:moveTo>
                    <a:pt x="62401" y="0"/>
                  </a:moveTo>
                  <a:lnTo>
                    <a:pt x="1375966" y="0"/>
                  </a:lnTo>
                  <a:cubicBezTo>
                    <a:pt x="1392516" y="0"/>
                    <a:pt x="1408388" y="6574"/>
                    <a:pt x="1420090" y="18277"/>
                  </a:cubicBezTo>
                  <a:cubicBezTo>
                    <a:pt x="1431793" y="29979"/>
                    <a:pt x="1438367" y="45851"/>
                    <a:pt x="1438367" y="62401"/>
                  </a:cubicBezTo>
                  <a:lnTo>
                    <a:pt x="1438367" y="1427788"/>
                  </a:lnTo>
                  <a:cubicBezTo>
                    <a:pt x="1438367" y="1444338"/>
                    <a:pt x="1431793" y="1460210"/>
                    <a:pt x="1420090" y="1471912"/>
                  </a:cubicBezTo>
                  <a:cubicBezTo>
                    <a:pt x="1408388" y="1483615"/>
                    <a:pt x="1392516" y="1490189"/>
                    <a:pt x="1375966" y="1490189"/>
                  </a:cubicBezTo>
                  <a:lnTo>
                    <a:pt x="62401" y="1490189"/>
                  </a:lnTo>
                  <a:cubicBezTo>
                    <a:pt x="45851" y="1490189"/>
                    <a:pt x="29979" y="1483615"/>
                    <a:pt x="18277" y="1471912"/>
                  </a:cubicBezTo>
                  <a:cubicBezTo>
                    <a:pt x="6574" y="1460210"/>
                    <a:pt x="0" y="1444338"/>
                    <a:pt x="0" y="1427788"/>
                  </a:cubicBezTo>
                  <a:lnTo>
                    <a:pt x="0" y="62401"/>
                  </a:lnTo>
                  <a:cubicBezTo>
                    <a:pt x="0" y="45851"/>
                    <a:pt x="6574" y="29979"/>
                    <a:pt x="18277" y="18277"/>
                  </a:cubicBezTo>
                  <a:cubicBezTo>
                    <a:pt x="29979" y="6574"/>
                    <a:pt x="45851" y="0"/>
                    <a:pt x="6240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397D8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6" name="Freeform 6"/>
          <p:cNvSpPr/>
          <p:nvPr/>
        </p:nvSpPr>
        <p:spPr>
          <a:xfrm>
            <a:off x="1787168" y="3911959"/>
            <a:ext cx="1817999" cy="1817999"/>
          </a:xfrm>
          <a:custGeom>
            <a:avLst/>
            <a:gdLst/>
            <a:ahLst/>
            <a:cxnLst/>
            <a:rect l="l" t="t" r="r" b="b"/>
            <a:pathLst>
              <a:path w="1817999" h="1817999">
                <a:moveTo>
                  <a:pt x="0" y="0"/>
                </a:moveTo>
                <a:lnTo>
                  <a:pt x="1817999" y="0"/>
                </a:lnTo>
                <a:lnTo>
                  <a:pt x="1817999" y="1817999"/>
                </a:lnTo>
                <a:lnTo>
                  <a:pt x="0" y="18179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5141351" y="8297678"/>
            <a:ext cx="3780196" cy="476716"/>
          </a:xfrm>
          <a:custGeom>
            <a:avLst/>
            <a:gdLst/>
            <a:ahLst/>
            <a:cxnLst/>
            <a:rect l="l" t="t" r="r" b="b"/>
            <a:pathLst>
              <a:path w="3780196" h="476716">
                <a:moveTo>
                  <a:pt x="0" y="0"/>
                </a:moveTo>
                <a:lnTo>
                  <a:pt x="3780197" y="0"/>
                </a:lnTo>
                <a:lnTo>
                  <a:pt x="3780197" y="476716"/>
                </a:lnTo>
                <a:lnTo>
                  <a:pt x="0" y="476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10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5075456" y="4571082"/>
            <a:ext cx="3846092" cy="3984660"/>
            <a:chOff x="0" y="0"/>
            <a:chExt cx="1438367" cy="14901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38367" cy="1490189"/>
            </a:xfrm>
            <a:custGeom>
              <a:avLst/>
              <a:gdLst/>
              <a:ahLst/>
              <a:cxnLst/>
              <a:rect l="l" t="t" r="r" b="b"/>
              <a:pathLst>
                <a:path w="1438367" h="1490189">
                  <a:moveTo>
                    <a:pt x="62401" y="0"/>
                  </a:moveTo>
                  <a:lnTo>
                    <a:pt x="1375966" y="0"/>
                  </a:lnTo>
                  <a:cubicBezTo>
                    <a:pt x="1392516" y="0"/>
                    <a:pt x="1408388" y="6574"/>
                    <a:pt x="1420090" y="18277"/>
                  </a:cubicBezTo>
                  <a:cubicBezTo>
                    <a:pt x="1431793" y="29979"/>
                    <a:pt x="1438367" y="45851"/>
                    <a:pt x="1438367" y="62401"/>
                  </a:cubicBezTo>
                  <a:lnTo>
                    <a:pt x="1438367" y="1427788"/>
                  </a:lnTo>
                  <a:cubicBezTo>
                    <a:pt x="1438367" y="1444338"/>
                    <a:pt x="1431793" y="1460210"/>
                    <a:pt x="1420090" y="1471912"/>
                  </a:cubicBezTo>
                  <a:cubicBezTo>
                    <a:pt x="1408388" y="1483615"/>
                    <a:pt x="1392516" y="1490189"/>
                    <a:pt x="1375966" y="1490189"/>
                  </a:cubicBezTo>
                  <a:lnTo>
                    <a:pt x="62401" y="1490189"/>
                  </a:lnTo>
                  <a:cubicBezTo>
                    <a:pt x="45851" y="1490189"/>
                    <a:pt x="29979" y="1483615"/>
                    <a:pt x="18277" y="1471912"/>
                  </a:cubicBezTo>
                  <a:cubicBezTo>
                    <a:pt x="6574" y="1460210"/>
                    <a:pt x="0" y="1444338"/>
                    <a:pt x="0" y="1427788"/>
                  </a:cubicBezTo>
                  <a:lnTo>
                    <a:pt x="0" y="62401"/>
                  </a:lnTo>
                  <a:cubicBezTo>
                    <a:pt x="0" y="45851"/>
                    <a:pt x="6574" y="29979"/>
                    <a:pt x="18277" y="18277"/>
                  </a:cubicBezTo>
                  <a:cubicBezTo>
                    <a:pt x="29979" y="6574"/>
                    <a:pt x="45851" y="0"/>
                    <a:pt x="6240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63B1DB"/>
              </a:solidFill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6078994" y="3911959"/>
            <a:ext cx="1817999" cy="1817999"/>
          </a:xfrm>
          <a:custGeom>
            <a:avLst/>
            <a:gdLst/>
            <a:ahLst/>
            <a:cxnLst/>
            <a:rect l="l" t="t" r="r" b="b"/>
            <a:pathLst>
              <a:path w="1817999" h="1817999">
                <a:moveTo>
                  <a:pt x="0" y="0"/>
                </a:moveTo>
                <a:lnTo>
                  <a:pt x="1818000" y="0"/>
                </a:lnTo>
                <a:lnTo>
                  <a:pt x="1818000" y="1817999"/>
                </a:lnTo>
                <a:lnTo>
                  <a:pt x="0" y="18179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9432348" y="8337090"/>
            <a:ext cx="3780196" cy="476716"/>
          </a:xfrm>
          <a:custGeom>
            <a:avLst/>
            <a:gdLst/>
            <a:ahLst/>
            <a:cxnLst/>
            <a:rect l="l" t="t" r="r" b="b"/>
            <a:pathLst>
              <a:path w="3780196" h="476716">
                <a:moveTo>
                  <a:pt x="0" y="0"/>
                </a:moveTo>
                <a:lnTo>
                  <a:pt x="3780196" y="0"/>
                </a:lnTo>
                <a:lnTo>
                  <a:pt x="3780196" y="476715"/>
                </a:lnTo>
                <a:lnTo>
                  <a:pt x="0" y="47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10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9366452" y="4571082"/>
            <a:ext cx="3846092" cy="3984660"/>
            <a:chOff x="0" y="0"/>
            <a:chExt cx="1438367" cy="149018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38367" cy="1490189"/>
            </a:xfrm>
            <a:custGeom>
              <a:avLst/>
              <a:gdLst/>
              <a:ahLst/>
              <a:cxnLst/>
              <a:rect l="l" t="t" r="r" b="b"/>
              <a:pathLst>
                <a:path w="1438367" h="1490189">
                  <a:moveTo>
                    <a:pt x="62401" y="0"/>
                  </a:moveTo>
                  <a:lnTo>
                    <a:pt x="1375966" y="0"/>
                  </a:lnTo>
                  <a:cubicBezTo>
                    <a:pt x="1392516" y="0"/>
                    <a:pt x="1408388" y="6574"/>
                    <a:pt x="1420090" y="18277"/>
                  </a:cubicBezTo>
                  <a:cubicBezTo>
                    <a:pt x="1431793" y="29979"/>
                    <a:pt x="1438367" y="45851"/>
                    <a:pt x="1438367" y="62401"/>
                  </a:cubicBezTo>
                  <a:lnTo>
                    <a:pt x="1438367" y="1427788"/>
                  </a:lnTo>
                  <a:cubicBezTo>
                    <a:pt x="1438367" y="1444338"/>
                    <a:pt x="1431793" y="1460210"/>
                    <a:pt x="1420090" y="1471912"/>
                  </a:cubicBezTo>
                  <a:cubicBezTo>
                    <a:pt x="1408388" y="1483615"/>
                    <a:pt x="1392516" y="1490189"/>
                    <a:pt x="1375966" y="1490189"/>
                  </a:cubicBezTo>
                  <a:lnTo>
                    <a:pt x="62401" y="1490189"/>
                  </a:lnTo>
                  <a:cubicBezTo>
                    <a:pt x="45851" y="1490189"/>
                    <a:pt x="29979" y="1483615"/>
                    <a:pt x="18277" y="1471912"/>
                  </a:cubicBezTo>
                  <a:cubicBezTo>
                    <a:pt x="6574" y="1460210"/>
                    <a:pt x="0" y="1444338"/>
                    <a:pt x="0" y="1427788"/>
                  </a:cubicBezTo>
                  <a:lnTo>
                    <a:pt x="0" y="62401"/>
                  </a:lnTo>
                  <a:cubicBezTo>
                    <a:pt x="0" y="45851"/>
                    <a:pt x="6574" y="29979"/>
                    <a:pt x="18277" y="18277"/>
                  </a:cubicBezTo>
                  <a:cubicBezTo>
                    <a:pt x="29979" y="6574"/>
                    <a:pt x="45851" y="0"/>
                    <a:pt x="6240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369991" y="3911959"/>
            <a:ext cx="1817999" cy="1817999"/>
          </a:xfrm>
          <a:custGeom>
            <a:avLst/>
            <a:gdLst/>
            <a:ahLst/>
            <a:cxnLst/>
            <a:rect l="l" t="t" r="r" b="b"/>
            <a:pathLst>
              <a:path w="1817999" h="1817999">
                <a:moveTo>
                  <a:pt x="0" y="0"/>
                </a:moveTo>
                <a:lnTo>
                  <a:pt x="1817999" y="0"/>
                </a:lnTo>
                <a:lnTo>
                  <a:pt x="1817999" y="1817999"/>
                </a:lnTo>
                <a:lnTo>
                  <a:pt x="0" y="18179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3724175" y="8337090"/>
            <a:ext cx="3780196" cy="476716"/>
          </a:xfrm>
          <a:custGeom>
            <a:avLst/>
            <a:gdLst/>
            <a:ahLst/>
            <a:cxnLst/>
            <a:rect l="l" t="t" r="r" b="b"/>
            <a:pathLst>
              <a:path w="3780196" h="476716">
                <a:moveTo>
                  <a:pt x="0" y="0"/>
                </a:moveTo>
                <a:lnTo>
                  <a:pt x="3780196" y="0"/>
                </a:lnTo>
                <a:lnTo>
                  <a:pt x="3780196" y="476715"/>
                </a:lnTo>
                <a:lnTo>
                  <a:pt x="0" y="47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6610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3658279" y="4571082"/>
            <a:ext cx="3846092" cy="3984660"/>
            <a:chOff x="0" y="0"/>
            <a:chExt cx="1438367" cy="14901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38367" cy="1490189"/>
            </a:xfrm>
            <a:custGeom>
              <a:avLst/>
              <a:gdLst/>
              <a:ahLst/>
              <a:cxnLst/>
              <a:rect l="l" t="t" r="r" b="b"/>
              <a:pathLst>
                <a:path w="1438367" h="1490189">
                  <a:moveTo>
                    <a:pt x="62401" y="0"/>
                  </a:moveTo>
                  <a:lnTo>
                    <a:pt x="1375966" y="0"/>
                  </a:lnTo>
                  <a:cubicBezTo>
                    <a:pt x="1392516" y="0"/>
                    <a:pt x="1408388" y="6574"/>
                    <a:pt x="1420090" y="18277"/>
                  </a:cubicBezTo>
                  <a:cubicBezTo>
                    <a:pt x="1431793" y="29979"/>
                    <a:pt x="1438367" y="45851"/>
                    <a:pt x="1438367" y="62401"/>
                  </a:cubicBezTo>
                  <a:lnTo>
                    <a:pt x="1438367" y="1427788"/>
                  </a:lnTo>
                  <a:cubicBezTo>
                    <a:pt x="1438367" y="1444338"/>
                    <a:pt x="1431793" y="1460210"/>
                    <a:pt x="1420090" y="1471912"/>
                  </a:cubicBezTo>
                  <a:cubicBezTo>
                    <a:pt x="1408388" y="1483615"/>
                    <a:pt x="1392516" y="1490189"/>
                    <a:pt x="1375966" y="1490189"/>
                  </a:cubicBezTo>
                  <a:lnTo>
                    <a:pt x="62401" y="1490189"/>
                  </a:lnTo>
                  <a:cubicBezTo>
                    <a:pt x="45851" y="1490189"/>
                    <a:pt x="29979" y="1483615"/>
                    <a:pt x="18277" y="1471912"/>
                  </a:cubicBezTo>
                  <a:cubicBezTo>
                    <a:pt x="6574" y="1460210"/>
                    <a:pt x="0" y="1444338"/>
                    <a:pt x="0" y="1427788"/>
                  </a:cubicBezTo>
                  <a:lnTo>
                    <a:pt x="0" y="62401"/>
                  </a:lnTo>
                  <a:cubicBezTo>
                    <a:pt x="0" y="45851"/>
                    <a:pt x="6574" y="29979"/>
                    <a:pt x="18277" y="18277"/>
                  </a:cubicBezTo>
                  <a:cubicBezTo>
                    <a:pt x="29979" y="6574"/>
                    <a:pt x="45851" y="0"/>
                    <a:pt x="6240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38367" cy="15282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4661818" y="3911959"/>
            <a:ext cx="1817999" cy="1817999"/>
          </a:xfrm>
          <a:custGeom>
            <a:avLst/>
            <a:gdLst/>
            <a:ahLst/>
            <a:cxnLst/>
            <a:rect l="l" t="t" r="r" b="b"/>
            <a:pathLst>
              <a:path w="1817999" h="1817999">
                <a:moveTo>
                  <a:pt x="0" y="0"/>
                </a:moveTo>
                <a:lnTo>
                  <a:pt x="1817999" y="0"/>
                </a:lnTo>
                <a:lnTo>
                  <a:pt x="1817999" y="1817999"/>
                </a:lnTo>
                <a:lnTo>
                  <a:pt x="0" y="18179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15087534" y="4346021"/>
            <a:ext cx="987583" cy="949875"/>
          </a:xfrm>
          <a:custGeom>
            <a:avLst/>
            <a:gdLst/>
            <a:ahLst/>
            <a:cxnLst/>
            <a:rect l="l" t="t" r="r" b="b"/>
            <a:pathLst>
              <a:path w="987583" h="949875">
                <a:moveTo>
                  <a:pt x="0" y="0"/>
                </a:moveTo>
                <a:lnTo>
                  <a:pt x="987583" y="0"/>
                </a:lnTo>
                <a:lnTo>
                  <a:pt x="987583" y="949875"/>
                </a:lnTo>
                <a:lnTo>
                  <a:pt x="0" y="9498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214284" y="4346021"/>
            <a:ext cx="908652" cy="908652"/>
          </a:xfrm>
          <a:custGeom>
            <a:avLst/>
            <a:gdLst/>
            <a:ahLst/>
            <a:cxnLst/>
            <a:rect l="l" t="t" r="r" b="b"/>
            <a:pathLst>
              <a:path w="908652" h="908652">
                <a:moveTo>
                  <a:pt x="0" y="0"/>
                </a:moveTo>
                <a:lnTo>
                  <a:pt x="908652" y="0"/>
                </a:lnTo>
                <a:lnTo>
                  <a:pt x="908652" y="908652"/>
                </a:lnTo>
                <a:lnTo>
                  <a:pt x="0" y="9086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776543" y="4346021"/>
            <a:ext cx="358487" cy="952502"/>
          </a:xfrm>
          <a:custGeom>
            <a:avLst/>
            <a:gdLst/>
            <a:ahLst/>
            <a:cxnLst/>
            <a:rect l="l" t="t" r="r" b="b"/>
            <a:pathLst>
              <a:path w="358487" h="952502">
                <a:moveTo>
                  <a:pt x="0" y="0"/>
                </a:moveTo>
                <a:lnTo>
                  <a:pt x="358487" y="0"/>
                </a:lnTo>
                <a:lnTo>
                  <a:pt x="358487" y="952502"/>
                </a:lnTo>
                <a:lnTo>
                  <a:pt x="0" y="95250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0835587" y="4389871"/>
            <a:ext cx="908652" cy="908652"/>
          </a:xfrm>
          <a:custGeom>
            <a:avLst/>
            <a:gdLst/>
            <a:ahLst/>
            <a:cxnLst/>
            <a:rect l="l" t="t" r="r" b="b"/>
            <a:pathLst>
              <a:path w="908652" h="908652">
                <a:moveTo>
                  <a:pt x="0" y="0"/>
                </a:moveTo>
                <a:lnTo>
                  <a:pt x="908653" y="0"/>
                </a:lnTo>
                <a:lnTo>
                  <a:pt x="908653" y="908652"/>
                </a:lnTo>
                <a:lnTo>
                  <a:pt x="0" y="90865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1031330" y="5836468"/>
            <a:ext cx="3274561" cy="152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15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определение сущностей для проекта</a:t>
            </a:r>
          </a:p>
          <a:p>
            <a:pPr marL="0" lvl="0" indent="0" algn="ctr">
              <a:lnSpc>
                <a:spcPts val="3119"/>
              </a:lnSpc>
            </a:pPr>
            <a:r>
              <a:rPr lang="en-US" sz="215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их атрибуты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314685" y="6208793"/>
            <a:ext cx="3282202" cy="816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77"/>
              </a:lnSpc>
            </a:pPr>
            <a:r>
              <a:rPr lang="en-US" sz="215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выделение ключевых атрибутов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366880" y="423801"/>
            <a:ext cx="11294937" cy="86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</a:pPr>
            <a:r>
              <a:rPr lang="en-US" sz="5052" b="1" spc="308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ЦЕЛЬ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605682" y="6208793"/>
            <a:ext cx="3346617" cy="1237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77"/>
              </a:lnSpc>
            </a:pPr>
            <a:r>
              <a:rPr lang="en-US" sz="215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определение</a:t>
            </a:r>
            <a:r>
              <a:rPr lang="en-US" sz="2151" u="none" strike="noStrike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связей между сущностями и типов связей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897509" y="5737398"/>
            <a:ext cx="3346617" cy="2500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77"/>
              </a:lnSpc>
            </a:pPr>
            <a:r>
              <a:rPr lang="en-US" sz="215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построение</a:t>
            </a:r>
            <a:r>
              <a:rPr lang="en-US" sz="2151" u="none" strike="noStrike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диаграммы сущность-связь для отображения логической структуры базы данных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739623" y="1381325"/>
            <a:ext cx="12633316" cy="1254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6"/>
              </a:lnSpc>
              <a:spcBef>
                <a:spcPct val="0"/>
              </a:spcBef>
            </a:pPr>
            <a:r>
              <a:rPr lang="en-US" sz="2368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Целью данной лабораторной работы является изучение основы логического проектирования базы данных, освоение процесса разработки логической структуры базы данных и построения диаграммы «сущность-связь».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496531" y="2795022"/>
            <a:ext cx="11294937" cy="86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</a:pPr>
            <a:r>
              <a:rPr lang="en-US" sz="5052" b="1" spc="308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ЗАДАЧИ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726" y="3714028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696248" y="5988755"/>
            <a:ext cx="14794023" cy="18525"/>
          </a:xfrm>
          <a:prstGeom prst="line">
            <a:avLst/>
          </a:prstGeom>
          <a:ln w="38100" cap="flat">
            <a:solidFill>
              <a:srgbClr val="47474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581423" y="5751848"/>
            <a:ext cx="432613" cy="43261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397D8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1390691" y="4055030"/>
            <a:ext cx="814078" cy="814078"/>
          </a:xfrm>
          <a:custGeom>
            <a:avLst/>
            <a:gdLst/>
            <a:ahLst/>
            <a:cxnLst/>
            <a:rect l="l" t="t" r="r" b="b"/>
            <a:pathLst>
              <a:path w="814078" h="814078">
                <a:moveTo>
                  <a:pt x="0" y="0"/>
                </a:moveTo>
                <a:lnTo>
                  <a:pt x="814077" y="0"/>
                </a:lnTo>
                <a:lnTo>
                  <a:pt x="814077" y="814078"/>
                </a:lnTo>
                <a:lnTo>
                  <a:pt x="0" y="8140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 rot="-10797629">
            <a:off x="3504686" y="6382163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9" name="Group 9"/>
          <p:cNvGrpSpPr/>
          <p:nvPr/>
        </p:nvGrpSpPr>
        <p:grpSpPr>
          <a:xfrm>
            <a:off x="4031384" y="5751848"/>
            <a:ext cx="432613" cy="4326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63B1DB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806767" y="7052409"/>
            <a:ext cx="919550" cy="931404"/>
          </a:xfrm>
          <a:custGeom>
            <a:avLst/>
            <a:gdLst/>
            <a:ahLst/>
            <a:cxnLst/>
            <a:rect l="l" t="t" r="r" b="b"/>
            <a:pathLst>
              <a:path w="919550" h="931404">
                <a:moveTo>
                  <a:pt x="0" y="0"/>
                </a:moveTo>
                <a:lnTo>
                  <a:pt x="919550" y="0"/>
                </a:lnTo>
                <a:lnTo>
                  <a:pt x="919550" y="931404"/>
                </a:lnTo>
                <a:lnTo>
                  <a:pt x="0" y="931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5952240" y="3713503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4" name="Group 14"/>
          <p:cNvGrpSpPr/>
          <p:nvPr/>
        </p:nvGrpSpPr>
        <p:grpSpPr>
          <a:xfrm>
            <a:off x="6478937" y="5751323"/>
            <a:ext cx="432613" cy="43261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8ED7E8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17" name="Freeform 17"/>
          <p:cNvSpPr/>
          <p:nvPr/>
        </p:nvSpPr>
        <p:spPr>
          <a:xfrm rot="-10797629">
            <a:off x="8402200" y="6381638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4"/>
                </a:lnTo>
                <a:lnTo>
                  <a:pt x="0" y="18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8" name="Group 18"/>
          <p:cNvGrpSpPr/>
          <p:nvPr/>
        </p:nvGrpSpPr>
        <p:grpSpPr>
          <a:xfrm>
            <a:off x="8928897" y="5751323"/>
            <a:ext cx="432613" cy="43261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91DFB1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1" name="Freeform 21"/>
          <p:cNvSpPr/>
          <p:nvPr/>
        </p:nvSpPr>
        <p:spPr>
          <a:xfrm>
            <a:off x="10849753" y="3753152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5"/>
                </a:lnTo>
                <a:lnTo>
                  <a:pt x="0" y="18406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2" name="Group 22"/>
          <p:cNvGrpSpPr/>
          <p:nvPr/>
        </p:nvGrpSpPr>
        <p:grpSpPr>
          <a:xfrm>
            <a:off x="11376450" y="5790973"/>
            <a:ext cx="432613" cy="43261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D389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5" name="Freeform 25"/>
          <p:cNvSpPr/>
          <p:nvPr/>
        </p:nvSpPr>
        <p:spPr>
          <a:xfrm rot="-10797629">
            <a:off x="13299714" y="6421287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5"/>
                </a:lnTo>
                <a:lnTo>
                  <a:pt x="0" y="184064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6" name="Group 26"/>
          <p:cNvGrpSpPr/>
          <p:nvPr/>
        </p:nvGrpSpPr>
        <p:grpSpPr>
          <a:xfrm>
            <a:off x="13826411" y="5790973"/>
            <a:ext cx="432613" cy="432613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8B27C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29" name="Freeform 29"/>
          <p:cNvSpPr/>
          <p:nvPr/>
        </p:nvSpPr>
        <p:spPr>
          <a:xfrm>
            <a:off x="6252990" y="3999860"/>
            <a:ext cx="922212" cy="922212"/>
          </a:xfrm>
          <a:custGeom>
            <a:avLst/>
            <a:gdLst/>
            <a:ahLst/>
            <a:cxnLst/>
            <a:rect l="l" t="t" r="r" b="b"/>
            <a:pathLst>
              <a:path w="922212" h="922212">
                <a:moveTo>
                  <a:pt x="0" y="0"/>
                </a:moveTo>
                <a:lnTo>
                  <a:pt x="922212" y="0"/>
                </a:lnTo>
                <a:lnTo>
                  <a:pt x="922212" y="922212"/>
                </a:lnTo>
                <a:lnTo>
                  <a:pt x="0" y="9222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8798224" y="7117386"/>
            <a:ext cx="743604" cy="743604"/>
          </a:xfrm>
          <a:custGeom>
            <a:avLst/>
            <a:gdLst/>
            <a:ahLst/>
            <a:cxnLst/>
            <a:rect l="l" t="t" r="r" b="b"/>
            <a:pathLst>
              <a:path w="743604" h="743604">
                <a:moveTo>
                  <a:pt x="0" y="0"/>
                </a:moveTo>
                <a:lnTo>
                  <a:pt x="743604" y="0"/>
                </a:lnTo>
                <a:lnTo>
                  <a:pt x="743604" y="743604"/>
                </a:lnTo>
                <a:lnTo>
                  <a:pt x="0" y="74360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13581290" y="7008909"/>
            <a:ext cx="960559" cy="960559"/>
          </a:xfrm>
          <a:custGeom>
            <a:avLst/>
            <a:gdLst/>
            <a:ahLst/>
            <a:cxnLst/>
            <a:rect l="l" t="t" r="r" b="b"/>
            <a:pathLst>
              <a:path w="960559" h="960559">
                <a:moveTo>
                  <a:pt x="0" y="0"/>
                </a:moveTo>
                <a:lnTo>
                  <a:pt x="960559" y="0"/>
                </a:lnTo>
                <a:lnTo>
                  <a:pt x="960559" y="960558"/>
                </a:lnTo>
                <a:lnTo>
                  <a:pt x="0" y="9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2" name="Freeform 32"/>
          <p:cNvSpPr/>
          <p:nvPr/>
        </p:nvSpPr>
        <p:spPr>
          <a:xfrm>
            <a:off x="15747267" y="3753152"/>
            <a:ext cx="1523712" cy="1840644"/>
          </a:xfrm>
          <a:custGeom>
            <a:avLst/>
            <a:gdLst/>
            <a:ahLst/>
            <a:cxnLst/>
            <a:rect l="l" t="t" r="r" b="b"/>
            <a:pathLst>
              <a:path w="1523712" h="1840644">
                <a:moveTo>
                  <a:pt x="0" y="0"/>
                </a:moveTo>
                <a:lnTo>
                  <a:pt x="1523712" y="0"/>
                </a:lnTo>
                <a:lnTo>
                  <a:pt x="1523712" y="1840645"/>
                </a:lnTo>
                <a:lnTo>
                  <a:pt x="0" y="18406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3" name="Group 33"/>
          <p:cNvGrpSpPr/>
          <p:nvPr/>
        </p:nvGrpSpPr>
        <p:grpSpPr>
          <a:xfrm>
            <a:off x="16273964" y="5790973"/>
            <a:ext cx="432613" cy="432613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F8379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36" name="Freeform 36"/>
          <p:cNvSpPr/>
          <p:nvPr/>
        </p:nvSpPr>
        <p:spPr>
          <a:xfrm>
            <a:off x="16073659" y="4088849"/>
            <a:ext cx="833223" cy="833223"/>
          </a:xfrm>
          <a:custGeom>
            <a:avLst/>
            <a:gdLst/>
            <a:ahLst/>
            <a:cxnLst/>
            <a:rect l="l" t="t" r="r" b="b"/>
            <a:pathLst>
              <a:path w="833223" h="833223">
                <a:moveTo>
                  <a:pt x="0" y="0"/>
                </a:moveTo>
                <a:lnTo>
                  <a:pt x="833223" y="0"/>
                </a:lnTo>
                <a:lnTo>
                  <a:pt x="833223" y="833223"/>
                </a:lnTo>
                <a:lnTo>
                  <a:pt x="0" y="833223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11211392" y="4058954"/>
            <a:ext cx="765138" cy="941445"/>
          </a:xfrm>
          <a:custGeom>
            <a:avLst/>
            <a:gdLst/>
            <a:ahLst/>
            <a:cxnLst/>
            <a:rect l="l" t="t" r="r" b="b"/>
            <a:pathLst>
              <a:path w="765138" h="941445">
                <a:moveTo>
                  <a:pt x="0" y="0"/>
                </a:moveTo>
                <a:lnTo>
                  <a:pt x="765137" y="0"/>
                </a:lnTo>
                <a:lnTo>
                  <a:pt x="765137" y="941444"/>
                </a:lnTo>
                <a:lnTo>
                  <a:pt x="0" y="941444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572749" y="7573508"/>
            <a:ext cx="2578006" cy="161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"/>
              </a:lnSpc>
              <a:spcBef>
                <a:spcPct val="0"/>
              </a:spcBef>
            </a:pP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Совокупность программ и языковых средств, предназначенных для управления данными в базе данных, ведения базы данных и обеспечения взаимодействия ее с прикладными программами.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57375" y="6343603"/>
            <a:ext cx="3132377" cy="107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9"/>
              </a:lnSpc>
              <a:spcBef>
                <a:spcPct val="0"/>
              </a:spcBef>
            </a:pPr>
            <a:r>
              <a:rPr lang="en-US" sz="2273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Система управления базами данных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150755" y="721991"/>
            <a:ext cx="11294937" cy="1757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</a:pPr>
            <a:r>
              <a:rPr lang="en-US" sz="5052" b="1" spc="308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ОСНОВНЫЕ ПОНЯТИЯ ТЕОРИИ БАЗ ДАННЫХ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28347" y="3975051"/>
            <a:ext cx="2776218" cy="161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"/>
              </a:lnSpc>
              <a:spcBef>
                <a:spcPct val="0"/>
              </a:spcBef>
            </a:pP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совокупность данных, организованных по определенным правилам, предусматривающим общие принципы описания, хранения и манипулирования данными, независимая от прикладных программ.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55808" y="3518330"/>
            <a:ext cx="2121296" cy="36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9"/>
              </a:lnSpc>
              <a:spcBef>
                <a:spcPct val="0"/>
              </a:spcBef>
            </a:pPr>
            <a:r>
              <a:rPr lang="en-US" sz="2273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База данных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5470263" y="7176190"/>
            <a:ext cx="2449961" cy="80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"/>
              </a:lnSpc>
              <a:spcBef>
                <a:spcPct val="0"/>
              </a:spcBef>
            </a:pP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Именованная характеристика, являющаяся некоторым свойством сущности.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796520" y="6352537"/>
            <a:ext cx="1797446" cy="72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9"/>
              </a:lnSpc>
              <a:spcBef>
                <a:spcPct val="0"/>
              </a:spcBef>
            </a:pPr>
            <a:r>
              <a:rPr lang="en-US" sz="2273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Атрибут сущности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920223" y="4221728"/>
            <a:ext cx="2449961" cy="121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"/>
              </a:lnSpc>
              <a:spcBef>
                <a:spcPct val="0"/>
              </a:spcBef>
            </a:pP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Представление набора реальных или абстрактных объектов (людей, вещей, мест, событий т. д.), которые имеют общие атрибуты или характеристики.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246481" y="3804162"/>
            <a:ext cx="1797446" cy="36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9"/>
              </a:lnSpc>
              <a:spcBef>
                <a:spcPct val="0"/>
              </a:spcBef>
            </a:pPr>
            <a:r>
              <a:rPr lang="en-US" sz="2273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Сущность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367777" y="6809753"/>
            <a:ext cx="2449961" cy="182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Некоторая ассоциация между двумя сущностями. Одна сущность может быть связана с другой сущностью или сама с собою. Связи позволяют по одной сущности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находить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другие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сущности,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связанные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ней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0" lvl="0" indent="0" algn="ctr">
              <a:lnSpc>
                <a:spcPts val="1640"/>
              </a:lnSpc>
              <a:spcBef>
                <a:spcPct val="0"/>
              </a:spcBef>
            </a:pPr>
            <a:endParaRPr lang="en-US" sz="1281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0694034" y="6392187"/>
            <a:ext cx="1797446" cy="36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9"/>
              </a:lnSpc>
              <a:spcBef>
                <a:spcPct val="0"/>
              </a:spcBef>
            </a:pPr>
            <a:r>
              <a:rPr lang="en-US" sz="2273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Связь 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2817737" y="4663949"/>
            <a:ext cx="2449961" cy="807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Конкретный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представитель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данной сущности. </a:t>
            </a:r>
          </a:p>
          <a:p>
            <a:pPr marL="0" lvl="0" indent="0" algn="ctr">
              <a:lnSpc>
                <a:spcPts val="1640"/>
              </a:lnSpc>
              <a:spcBef>
                <a:spcPct val="0"/>
              </a:spcBef>
            </a:pPr>
            <a:endParaRPr lang="en-US" sz="1281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3143994" y="3843812"/>
            <a:ext cx="1797446" cy="720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9"/>
              </a:lnSpc>
              <a:spcBef>
                <a:spcPct val="0"/>
              </a:spcBef>
            </a:pPr>
            <a:r>
              <a:rPr lang="en-US" sz="2273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Экземпляр</a:t>
            </a:r>
            <a:r>
              <a:rPr lang="en-US" sz="2273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сущности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5176485" y="6844074"/>
            <a:ext cx="2538766" cy="2024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0"/>
              </a:lnSpc>
              <a:spcBef>
                <a:spcPct val="0"/>
              </a:spcBef>
            </a:pP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Совокупность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правил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порождения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данных в базе данных,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операций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над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ними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а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также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ограничений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целостности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определяющих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допустимые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связи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значения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данных,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последовательность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их </a:t>
            </a:r>
            <a:r>
              <a:rPr lang="en-US" sz="1281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изменения</a:t>
            </a:r>
            <a:r>
              <a:rPr lang="en-US" sz="1281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marL="0" lvl="0" indent="0" algn="ctr">
              <a:lnSpc>
                <a:spcPts val="1640"/>
              </a:lnSpc>
              <a:spcBef>
                <a:spcPct val="0"/>
              </a:spcBef>
            </a:pPr>
            <a:endParaRPr lang="en-US" sz="1281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4941440" y="6392187"/>
            <a:ext cx="2773811" cy="36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09"/>
              </a:lnSpc>
              <a:spcBef>
                <a:spcPct val="0"/>
              </a:spcBef>
            </a:pPr>
            <a:r>
              <a:rPr lang="en-US" sz="2273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273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Модель</a:t>
            </a:r>
            <a:r>
              <a:rPr lang="en-US" sz="2273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данных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815197" y="3825972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 rot="-5400000">
            <a:off x="1319378" y="4533684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AutoShape 4"/>
          <p:cNvSpPr/>
          <p:nvPr/>
        </p:nvSpPr>
        <p:spPr>
          <a:xfrm>
            <a:off x="2385470" y="6601725"/>
            <a:ext cx="0" cy="525436"/>
          </a:xfrm>
          <a:prstGeom prst="line">
            <a:avLst/>
          </a:prstGeom>
          <a:ln w="57150" cap="rnd">
            <a:solidFill>
              <a:srgbClr val="9397D8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5" name="Freeform 5"/>
          <p:cNvSpPr/>
          <p:nvPr/>
        </p:nvSpPr>
        <p:spPr>
          <a:xfrm rot="-5400000" flipH="1" flipV="1">
            <a:off x="4129304" y="4966519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 l="-105420"/>
            </a:stretch>
          </a:blipFill>
        </p:spPr>
      </p:sp>
      <p:sp>
        <p:nvSpPr>
          <p:cNvPr id="6" name="Freeform 6"/>
          <p:cNvSpPr/>
          <p:nvPr/>
        </p:nvSpPr>
        <p:spPr>
          <a:xfrm rot="-5400000">
            <a:off x="3665557" y="4533684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 flipH="1" flipV="1">
            <a:off x="4665122" y="4008049"/>
            <a:ext cx="3614" cy="525424"/>
          </a:xfrm>
          <a:prstGeom prst="line">
            <a:avLst/>
          </a:prstGeom>
          <a:ln w="57150" cap="rnd">
            <a:solidFill>
              <a:srgbClr val="62B0D9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8" name="Freeform 8"/>
          <p:cNvSpPr/>
          <p:nvPr/>
        </p:nvSpPr>
        <p:spPr>
          <a:xfrm rot="-5400000">
            <a:off x="6438920" y="3826071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400000">
            <a:off x="5943101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AutoShape 10"/>
          <p:cNvSpPr/>
          <p:nvPr/>
        </p:nvSpPr>
        <p:spPr>
          <a:xfrm>
            <a:off x="7009193" y="6601824"/>
            <a:ext cx="0" cy="525436"/>
          </a:xfrm>
          <a:prstGeom prst="line">
            <a:avLst/>
          </a:prstGeom>
          <a:ln w="57150" cap="rnd">
            <a:solidFill>
              <a:srgbClr val="8ED7E8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1" name="Freeform 11"/>
          <p:cNvSpPr/>
          <p:nvPr/>
        </p:nvSpPr>
        <p:spPr>
          <a:xfrm rot="-5400000" flipH="1" flipV="1">
            <a:off x="8753027" y="4966618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-5400000">
            <a:off x="8289280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AutoShape 13"/>
          <p:cNvSpPr/>
          <p:nvPr/>
        </p:nvSpPr>
        <p:spPr>
          <a:xfrm flipH="1" flipV="1">
            <a:off x="9288845" y="4008148"/>
            <a:ext cx="3614" cy="525424"/>
          </a:xfrm>
          <a:prstGeom prst="line">
            <a:avLst/>
          </a:prstGeom>
          <a:ln w="57150" cap="rnd">
            <a:solidFill>
              <a:srgbClr val="91DFB1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4" name="Freeform 14"/>
          <p:cNvSpPr/>
          <p:nvPr/>
        </p:nvSpPr>
        <p:spPr>
          <a:xfrm rot="-5400000">
            <a:off x="11066454" y="3826071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 rot="-5400000">
            <a:off x="10570635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AutoShape 16"/>
          <p:cNvSpPr/>
          <p:nvPr/>
        </p:nvSpPr>
        <p:spPr>
          <a:xfrm>
            <a:off x="11636728" y="6601824"/>
            <a:ext cx="0" cy="525436"/>
          </a:xfrm>
          <a:prstGeom prst="line">
            <a:avLst/>
          </a:prstGeom>
          <a:ln w="57150" cap="rnd">
            <a:solidFill>
              <a:srgbClr val="F8D389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17" name="Freeform 17"/>
          <p:cNvSpPr/>
          <p:nvPr/>
        </p:nvSpPr>
        <p:spPr>
          <a:xfrm rot="-5400000" flipH="1" flipV="1">
            <a:off x="13374533" y="4966519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1140547" y="2342919"/>
                </a:moveTo>
                <a:lnTo>
                  <a:pt x="0" y="2342919"/>
                </a:lnTo>
                <a:lnTo>
                  <a:pt x="0" y="0"/>
                </a:lnTo>
                <a:lnTo>
                  <a:pt x="1140547" y="0"/>
                </a:lnTo>
                <a:lnTo>
                  <a:pt x="1140547" y="2342919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18"/>
          <p:cNvSpPr/>
          <p:nvPr/>
        </p:nvSpPr>
        <p:spPr>
          <a:xfrm rot="-5400000">
            <a:off x="12910786" y="4533684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AutoShape 19"/>
          <p:cNvSpPr/>
          <p:nvPr/>
        </p:nvSpPr>
        <p:spPr>
          <a:xfrm flipH="1" flipV="1">
            <a:off x="13910352" y="4008049"/>
            <a:ext cx="3614" cy="525424"/>
          </a:xfrm>
          <a:prstGeom prst="line">
            <a:avLst/>
          </a:prstGeom>
          <a:ln w="57150" cap="rnd">
            <a:solidFill>
              <a:srgbClr val="F8B27C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0" name="Freeform 20"/>
          <p:cNvSpPr/>
          <p:nvPr/>
        </p:nvSpPr>
        <p:spPr>
          <a:xfrm rot="-5400000">
            <a:off x="15690116" y="3826071"/>
            <a:ext cx="1140547" cy="2342919"/>
          </a:xfrm>
          <a:custGeom>
            <a:avLst/>
            <a:gdLst/>
            <a:ahLst/>
            <a:cxnLst/>
            <a:rect l="l" t="t" r="r" b="b"/>
            <a:pathLst>
              <a:path w="1140547" h="2342919">
                <a:moveTo>
                  <a:pt x="0" y="0"/>
                </a:moveTo>
                <a:lnTo>
                  <a:pt x="1140547" y="0"/>
                </a:lnTo>
                <a:lnTo>
                  <a:pt x="1140547" y="2342919"/>
                </a:lnTo>
                <a:lnTo>
                  <a:pt x="0" y="23429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 l="-105420"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 rot="-5400000">
            <a:off x="15194297" y="4533783"/>
            <a:ext cx="2068041" cy="2068041"/>
          </a:xfrm>
          <a:custGeom>
            <a:avLst/>
            <a:gdLst/>
            <a:ahLst/>
            <a:cxnLst/>
            <a:rect l="l" t="t" r="r" b="b"/>
            <a:pathLst>
              <a:path w="2068041" h="2068041">
                <a:moveTo>
                  <a:pt x="0" y="0"/>
                </a:moveTo>
                <a:lnTo>
                  <a:pt x="2068041" y="0"/>
                </a:lnTo>
                <a:lnTo>
                  <a:pt x="2068041" y="2068041"/>
                </a:lnTo>
                <a:lnTo>
                  <a:pt x="0" y="2068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AutoShape 22"/>
          <p:cNvSpPr/>
          <p:nvPr/>
        </p:nvSpPr>
        <p:spPr>
          <a:xfrm>
            <a:off x="16260390" y="6601824"/>
            <a:ext cx="0" cy="525436"/>
          </a:xfrm>
          <a:prstGeom prst="line">
            <a:avLst/>
          </a:prstGeom>
          <a:ln w="57150" cap="rnd">
            <a:solidFill>
              <a:srgbClr val="FF8379"/>
            </a:solidFill>
            <a:prstDash val="sysDot"/>
            <a:headEnd type="none" w="sm" len="sm"/>
            <a:tailEnd type="oval" w="lg" len="lg"/>
          </a:ln>
        </p:spPr>
      </p:sp>
      <p:sp>
        <p:nvSpPr>
          <p:cNvPr id="23" name="Freeform 23"/>
          <p:cNvSpPr/>
          <p:nvPr/>
        </p:nvSpPr>
        <p:spPr>
          <a:xfrm>
            <a:off x="13532087" y="5055184"/>
            <a:ext cx="974560" cy="962378"/>
          </a:xfrm>
          <a:custGeom>
            <a:avLst/>
            <a:gdLst/>
            <a:ahLst/>
            <a:cxnLst/>
            <a:rect l="l" t="t" r="r" b="b"/>
            <a:pathLst>
              <a:path w="974560" h="962378">
                <a:moveTo>
                  <a:pt x="0" y="0"/>
                </a:moveTo>
                <a:lnTo>
                  <a:pt x="974560" y="0"/>
                </a:lnTo>
                <a:lnTo>
                  <a:pt x="974560" y="962378"/>
                </a:lnTo>
                <a:lnTo>
                  <a:pt x="0" y="962378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4165763" y="5009784"/>
            <a:ext cx="1005946" cy="1007778"/>
          </a:xfrm>
          <a:custGeom>
            <a:avLst/>
            <a:gdLst/>
            <a:ahLst/>
            <a:cxnLst/>
            <a:rect l="l" t="t" r="r" b="b"/>
            <a:pathLst>
              <a:path w="1005946" h="1007778">
                <a:moveTo>
                  <a:pt x="0" y="0"/>
                </a:moveTo>
                <a:lnTo>
                  <a:pt x="1005946" y="0"/>
                </a:lnTo>
                <a:lnTo>
                  <a:pt x="1005946" y="1007778"/>
                </a:lnTo>
                <a:lnTo>
                  <a:pt x="0" y="100777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15691090" y="5009784"/>
            <a:ext cx="1083549" cy="1081579"/>
          </a:xfrm>
          <a:custGeom>
            <a:avLst/>
            <a:gdLst/>
            <a:ahLst/>
            <a:cxnLst/>
            <a:rect l="l" t="t" r="r" b="b"/>
            <a:pathLst>
              <a:path w="1083549" h="1081579">
                <a:moveTo>
                  <a:pt x="0" y="0"/>
                </a:moveTo>
                <a:lnTo>
                  <a:pt x="1083548" y="0"/>
                </a:lnTo>
                <a:lnTo>
                  <a:pt x="1083548" y="1081579"/>
                </a:lnTo>
                <a:lnTo>
                  <a:pt x="0" y="108157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11131912" y="5129037"/>
            <a:ext cx="1016256" cy="1016256"/>
          </a:xfrm>
          <a:custGeom>
            <a:avLst/>
            <a:gdLst/>
            <a:ahLst/>
            <a:cxnLst/>
            <a:rect l="l" t="t" r="r" b="b"/>
            <a:pathLst>
              <a:path w="1016256" h="1016256">
                <a:moveTo>
                  <a:pt x="0" y="0"/>
                </a:moveTo>
                <a:lnTo>
                  <a:pt x="1016256" y="0"/>
                </a:lnTo>
                <a:lnTo>
                  <a:pt x="1016256" y="1016256"/>
                </a:lnTo>
                <a:lnTo>
                  <a:pt x="0" y="101625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8739495" y="4874443"/>
            <a:ext cx="1154273" cy="1180019"/>
          </a:xfrm>
          <a:custGeom>
            <a:avLst/>
            <a:gdLst/>
            <a:ahLst/>
            <a:cxnLst/>
            <a:rect l="l" t="t" r="r" b="b"/>
            <a:pathLst>
              <a:path w="1154273" h="1180019">
                <a:moveTo>
                  <a:pt x="0" y="0"/>
                </a:moveTo>
                <a:lnTo>
                  <a:pt x="1154273" y="0"/>
                </a:lnTo>
                <a:lnTo>
                  <a:pt x="1154273" y="1180019"/>
                </a:lnTo>
                <a:lnTo>
                  <a:pt x="0" y="118001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911889" y="5029844"/>
            <a:ext cx="947162" cy="996060"/>
          </a:xfrm>
          <a:custGeom>
            <a:avLst/>
            <a:gdLst/>
            <a:ahLst/>
            <a:cxnLst/>
            <a:rect l="l" t="t" r="r" b="b"/>
            <a:pathLst>
              <a:path w="947162" h="996060">
                <a:moveTo>
                  <a:pt x="0" y="0"/>
                </a:moveTo>
                <a:lnTo>
                  <a:pt x="947162" y="0"/>
                </a:lnTo>
                <a:lnTo>
                  <a:pt x="947162" y="996059"/>
                </a:lnTo>
                <a:lnTo>
                  <a:pt x="0" y="996059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423022" y="5028332"/>
            <a:ext cx="1090644" cy="1078746"/>
          </a:xfrm>
          <a:custGeom>
            <a:avLst/>
            <a:gdLst/>
            <a:ahLst/>
            <a:cxnLst/>
            <a:rect l="l" t="t" r="r" b="b"/>
            <a:pathLst>
              <a:path w="1090644" h="1078746">
                <a:moveTo>
                  <a:pt x="0" y="0"/>
                </a:moveTo>
                <a:lnTo>
                  <a:pt x="1090644" y="0"/>
                </a:lnTo>
                <a:lnTo>
                  <a:pt x="1090644" y="1078746"/>
                </a:lnTo>
                <a:lnTo>
                  <a:pt x="0" y="107874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3354346" y="933450"/>
            <a:ext cx="11953316" cy="86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73"/>
              </a:lnSpc>
            </a:pPr>
            <a:r>
              <a:rPr lang="en-US" sz="5052" b="1" spc="308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ОСНОВНЫЕ МОДЕЛИ ДАННЫХ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28417" y="7379252"/>
            <a:ext cx="2684445" cy="32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Постреляционная</a:t>
            </a:r>
            <a:endParaRPr lang="en-US" sz="2049" b="1" dirty="0">
              <a:solidFill>
                <a:srgbClr val="34343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008709" y="2076598"/>
            <a:ext cx="2314107" cy="32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Иерархическая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154209" y="7348682"/>
            <a:ext cx="3705415" cy="64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Объектно-ориентированная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80653" y="2076598"/>
            <a:ext cx="2314107" cy="32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Сетевая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368207" y="7453457"/>
            <a:ext cx="2314107" cy="64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Объектно-реляционная</a:t>
            </a:r>
            <a:endParaRPr lang="en-US" sz="2049" b="1" dirty="0">
              <a:solidFill>
                <a:srgbClr val="343432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816469" y="2228111"/>
            <a:ext cx="2314107" cy="32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Реляционная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34036" y="7349570"/>
            <a:ext cx="2314107" cy="32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23"/>
              </a:lnSpc>
              <a:spcBef>
                <a:spcPct val="0"/>
              </a:spcBef>
            </a:pPr>
            <a:r>
              <a:rPr lang="en-US" sz="2049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Многомерная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28700" y="7812181"/>
            <a:ext cx="3008252" cy="140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данных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общем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случае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представляет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собой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расширенную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реляционную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снимающую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ограничение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неделимости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значений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полей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647877" y="8099381"/>
            <a:ext cx="2658489" cy="140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представляет структуру, которую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можно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изобразить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графически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виде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дерева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узлами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которого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являются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объекты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926977" y="8241005"/>
            <a:ext cx="3099719" cy="116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Является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гибридной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моделью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сочетающей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возможности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реляционной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модели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объектными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свойствами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данных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532087" y="7761057"/>
            <a:ext cx="4102899" cy="1872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организованы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виде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гиперкубов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измерений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фактов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Предназначена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для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систем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оперативной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аналитической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обработки (OLAP).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Позволяет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быстро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агрегировать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анализировать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большие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объемы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данных по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различным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измерениям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Время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Регион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Товар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т.д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.)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054254" y="2461047"/>
            <a:ext cx="4008945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которой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абстрактные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понятия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находятся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отношении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предшествования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таким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образом,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что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каждому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понятию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соответствует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только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один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предшественник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родитель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541771" y="2452496"/>
            <a:ext cx="5528194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сетевых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структурах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данных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потомок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может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иметь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любое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число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предков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Связи между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записями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сетевой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МД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выполняются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виде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указателей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есть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каждая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запись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хранит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ссылку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другую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однотипную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запись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(или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признак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конца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списка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) и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ссылки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списки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подчиненных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записей.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2069965" y="2591861"/>
            <a:ext cx="5807115" cy="140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867"/>
              </a:lnSpc>
              <a:spcBef>
                <a:spcPct val="0"/>
              </a:spcBef>
            </a:pP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которой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можно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представить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виде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отношений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изменяющихся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времени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Традиционно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реляционных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системах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отношением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называют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таблицу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кортежем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строку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таблицы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а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атрибутом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–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столбец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При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этом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атрибуты имеют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уникальные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имена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рамках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одного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59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отношения</a:t>
            </a:r>
            <a:r>
              <a:rPr lang="en-US" sz="1459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08428" y="561975"/>
            <a:ext cx="16115529" cy="153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8"/>
              </a:lnSpc>
            </a:pPr>
            <a:r>
              <a:rPr lang="en-US" sz="4442" b="1" spc="270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ОПРЕДЕЛЕНИЕ ОСНОВНЫХ СУЩНОСТЕЙ</a:t>
            </a:r>
          </a:p>
          <a:p>
            <a:pPr marL="0" lvl="0" indent="0" algn="l">
              <a:lnSpc>
                <a:spcPts val="6218"/>
              </a:lnSpc>
            </a:pPr>
            <a:r>
              <a:rPr lang="en-US" sz="4442" b="1" spc="270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ДЛЯ БД “ПРОКАТ АВОМОБИЛЕЙ”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660296"/>
            <a:ext cx="7476760" cy="397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183" lvl="1" indent="-251092" algn="l">
              <a:lnSpc>
                <a:spcPts val="3256"/>
              </a:lnSpc>
              <a:buFont typeface="Arial"/>
              <a:buChar char="•"/>
            </a:pPr>
            <a:r>
              <a:rPr lang="en-US" sz="2325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Описание предметной области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8704590" y="4838501"/>
            <a:ext cx="3722013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 rot="5400000">
            <a:off x="9107445" y="2151818"/>
            <a:ext cx="2988723" cy="3673200"/>
            <a:chOff x="0" y="0"/>
            <a:chExt cx="2779314" cy="34158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F8379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041072" y="2341858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31485" y="3642984"/>
            <a:ext cx="2940643" cy="9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38"/>
              </a:lnSpc>
              <a:spcBef>
                <a:spcPct val="0"/>
              </a:spcBef>
            </a:pP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Хранит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информацию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о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клиентах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проката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Это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фундаментальная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сущность для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учета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клиентской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базы..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36088" y="3167324"/>
            <a:ext cx="2859016" cy="28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en-US" sz="1871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CLIENTS (КЛИЕНТЫ)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174479"/>
            <a:ext cx="7224227" cy="570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183" lvl="1" indent="-251092" algn="l">
              <a:lnSpc>
                <a:spcPts val="3256"/>
              </a:lnSpc>
              <a:buFont typeface="Arial"/>
              <a:buChar char="•"/>
            </a:pP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Фирма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выдает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напрокат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автомобили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При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этом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фиксируются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о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клиенте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об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автомобиле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дата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начала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проката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дней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проката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одного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дня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проката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одного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дня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проката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может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отличаться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для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разных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автомобилей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Для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каждого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автомобиля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определяется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страховая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502183" lvl="1" indent="-251092" algn="l">
              <a:lnSpc>
                <a:spcPts val="3256"/>
              </a:lnSpc>
              <a:buFont typeface="Arial"/>
              <a:buChar char="•"/>
            </a:pP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Фирма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ежегодно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страхует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автомобили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выдаваемые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клиентам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Страховой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взнос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выплачиваемый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фирмой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равен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10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процентам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от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страховой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стоимости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25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автомобиля</a:t>
            </a:r>
            <a:r>
              <a:rPr lang="en-US" sz="2325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2" name="Freeform 12"/>
          <p:cNvSpPr/>
          <p:nvPr/>
        </p:nvSpPr>
        <p:spPr>
          <a:xfrm rot="-10800000">
            <a:off x="12760233" y="4838501"/>
            <a:ext cx="3722013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2" y="0"/>
                </a:lnTo>
                <a:lnTo>
                  <a:pt x="3722012" y="1070078"/>
                </a:lnTo>
                <a:lnTo>
                  <a:pt x="0" y="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 rot="5400000">
            <a:off x="13163088" y="2151818"/>
            <a:ext cx="2988723" cy="3673200"/>
            <a:chOff x="0" y="0"/>
            <a:chExt cx="2779314" cy="341583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8ED7E8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096715" y="2341858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6"/>
                </a:lnTo>
                <a:lnTo>
                  <a:pt x="0" y="73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277540" y="3642984"/>
            <a:ext cx="2759818" cy="1465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38"/>
              </a:lnSpc>
              <a:spcBef>
                <a:spcPct val="0"/>
              </a:spcBef>
            </a:pP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Содержит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об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автомобильном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парке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компании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Это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основная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сущность,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представляющая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«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товар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»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компании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91731" y="3167324"/>
            <a:ext cx="2859016" cy="28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en-US" sz="1871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CARS (АВТОМОБИЛИ)</a:t>
            </a:r>
          </a:p>
        </p:txBody>
      </p:sp>
      <p:sp>
        <p:nvSpPr>
          <p:cNvPr id="19" name="Freeform 19"/>
          <p:cNvSpPr/>
          <p:nvPr/>
        </p:nvSpPr>
        <p:spPr>
          <a:xfrm rot="-10800000">
            <a:off x="8704590" y="8405222"/>
            <a:ext cx="3722013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3" y="0"/>
                </a:lnTo>
                <a:lnTo>
                  <a:pt x="3722013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5400000">
            <a:off x="9107445" y="5718539"/>
            <a:ext cx="2988723" cy="3673200"/>
            <a:chOff x="0" y="0"/>
            <a:chExt cx="2779314" cy="341583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91DFB1"/>
              </a:solidFill>
              <a:prstDash val="solid"/>
              <a:round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041072" y="5908579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9130219" y="7105553"/>
            <a:ext cx="2940643" cy="1709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38"/>
              </a:lnSpc>
              <a:spcBef>
                <a:spcPct val="0"/>
              </a:spcBef>
            </a:pP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Сущность для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регистрации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факта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проката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автомобиля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клиенту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Эта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сущность является "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операционной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" и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связывает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клиентов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автомобили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фиксируя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детали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сделки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36088" y="6734045"/>
            <a:ext cx="2859016" cy="285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en-US" sz="1871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RENTALS (ПРОКАТЫ)</a:t>
            </a:r>
          </a:p>
        </p:txBody>
      </p:sp>
      <p:sp>
        <p:nvSpPr>
          <p:cNvPr id="26" name="Freeform 26"/>
          <p:cNvSpPr/>
          <p:nvPr/>
        </p:nvSpPr>
        <p:spPr>
          <a:xfrm rot="-10800000">
            <a:off x="12760233" y="8405222"/>
            <a:ext cx="3722013" cy="1070079"/>
          </a:xfrm>
          <a:custGeom>
            <a:avLst/>
            <a:gdLst/>
            <a:ahLst/>
            <a:cxnLst/>
            <a:rect l="l" t="t" r="r" b="b"/>
            <a:pathLst>
              <a:path w="3722013" h="1070079">
                <a:moveTo>
                  <a:pt x="0" y="0"/>
                </a:moveTo>
                <a:lnTo>
                  <a:pt x="3722012" y="0"/>
                </a:lnTo>
                <a:lnTo>
                  <a:pt x="3722012" y="1070079"/>
                </a:lnTo>
                <a:lnTo>
                  <a:pt x="0" y="1070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 rot="5400000">
            <a:off x="13163088" y="5718539"/>
            <a:ext cx="2988723" cy="3673200"/>
            <a:chOff x="0" y="0"/>
            <a:chExt cx="2779314" cy="341583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79314" cy="3415832"/>
            </a:xfrm>
            <a:custGeom>
              <a:avLst/>
              <a:gdLst/>
              <a:ahLst/>
              <a:cxnLst/>
              <a:rect l="l" t="t" r="r" b="b"/>
              <a:pathLst>
                <a:path w="2779314" h="3415832">
                  <a:moveTo>
                    <a:pt x="80302" y="0"/>
                  </a:moveTo>
                  <a:lnTo>
                    <a:pt x="2699012" y="0"/>
                  </a:lnTo>
                  <a:cubicBezTo>
                    <a:pt x="2720310" y="0"/>
                    <a:pt x="2740735" y="8460"/>
                    <a:pt x="2755794" y="23520"/>
                  </a:cubicBezTo>
                  <a:cubicBezTo>
                    <a:pt x="2770854" y="38579"/>
                    <a:pt x="2779314" y="59004"/>
                    <a:pt x="2779314" y="80302"/>
                  </a:cubicBezTo>
                  <a:lnTo>
                    <a:pt x="2779314" y="3335530"/>
                  </a:lnTo>
                  <a:cubicBezTo>
                    <a:pt x="2779314" y="3356827"/>
                    <a:pt x="2770854" y="3377252"/>
                    <a:pt x="2755794" y="3392312"/>
                  </a:cubicBezTo>
                  <a:cubicBezTo>
                    <a:pt x="2740735" y="3407371"/>
                    <a:pt x="2720310" y="3415832"/>
                    <a:pt x="2699012" y="3415832"/>
                  </a:cubicBezTo>
                  <a:lnTo>
                    <a:pt x="80302" y="3415832"/>
                  </a:lnTo>
                  <a:cubicBezTo>
                    <a:pt x="59004" y="3415832"/>
                    <a:pt x="38579" y="3407371"/>
                    <a:pt x="23520" y="3392312"/>
                  </a:cubicBezTo>
                  <a:cubicBezTo>
                    <a:pt x="8460" y="3377252"/>
                    <a:pt x="0" y="3356827"/>
                    <a:pt x="0" y="3335530"/>
                  </a:cubicBezTo>
                  <a:lnTo>
                    <a:pt x="0" y="80302"/>
                  </a:lnTo>
                  <a:cubicBezTo>
                    <a:pt x="0" y="59004"/>
                    <a:pt x="8460" y="38579"/>
                    <a:pt x="23520" y="23520"/>
                  </a:cubicBezTo>
                  <a:cubicBezTo>
                    <a:pt x="38579" y="8460"/>
                    <a:pt x="59004" y="0"/>
                    <a:pt x="80302" y="0"/>
                  </a:cubicBezTo>
                  <a:close/>
                </a:path>
              </a:pathLst>
            </a:custGeom>
            <a:solidFill>
              <a:srgbClr val="FFFFFF"/>
            </a:solidFill>
            <a:ln w="114300" cap="rnd">
              <a:solidFill>
                <a:srgbClr val="F8D389"/>
              </a:solidFill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2779314" cy="345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30" name="Freeform 30"/>
          <p:cNvSpPr/>
          <p:nvPr/>
        </p:nvSpPr>
        <p:spPr>
          <a:xfrm>
            <a:off x="13096715" y="5908579"/>
            <a:ext cx="3121468" cy="732126"/>
          </a:xfrm>
          <a:custGeom>
            <a:avLst/>
            <a:gdLst/>
            <a:ahLst/>
            <a:cxnLst/>
            <a:rect l="l" t="t" r="r" b="b"/>
            <a:pathLst>
              <a:path w="3121468" h="732126">
                <a:moveTo>
                  <a:pt x="0" y="0"/>
                </a:moveTo>
                <a:lnTo>
                  <a:pt x="3121468" y="0"/>
                </a:lnTo>
                <a:lnTo>
                  <a:pt x="3121468" y="732127"/>
                </a:lnTo>
                <a:lnTo>
                  <a:pt x="0" y="7321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13191731" y="7349226"/>
            <a:ext cx="2940643" cy="978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38"/>
              </a:lnSpc>
              <a:spcBef>
                <a:spcPct val="0"/>
              </a:spcBef>
            </a:pP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Новая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сущность.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Добавлена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для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корректного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отражения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процесса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ежегодного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страхования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14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автомобилей</a:t>
            </a:r>
            <a:r>
              <a:rPr lang="en-US" sz="1514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096715" y="6734045"/>
            <a:ext cx="3121468" cy="581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395"/>
              </a:lnSpc>
              <a:spcBef>
                <a:spcPct val="0"/>
              </a:spcBef>
            </a:pPr>
            <a:r>
              <a:rPr lang="en-US" sz="1871" b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INSURANCEPOLICIES (СТРАХОВЫЕ ПОЛИСЫ)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7872" y="1950394"/>
            <a:ext cx="9984644" cy="7554814"/>
          </a:xfrm>
          <a:custGeom>
            <a:avLst/>
            <a:gdLst/>
            <a:ahLst/>
            <a:cxnLst/>
            <a:rect l="l" t="t" r="r" b="b"/>
            <a:pathLst>
              <a:path w="9984644" h="7554814">
                <a:moveTo>
                  <a:pt x="0" y="0"/>
                </a:moveTo>
                <a:lnTo>
                  <a:pt x="9984644" y="0"/>
                </a:lnTo>
                <a:lnTo>
                  <a:pt x="9984644" y="7554814"/>
                </a:lnTo>
                <a:lnTo>
                  <a:pt x="0" y="7554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-120333" y="601021"/>
            <a:ext cx="18408333" cy="76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19"/>
              </a:lnSpc>
              <a:spcBef>
                <a:spcPct val="0"/>
              </a:spcBef>
            </a:pPr>
            <a:r>
              <a:rPr lang="en-US" sz="4514" b="1" spc="275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ПОСТРОЕНИЕ ДИАГРАММЫ СУЩНОСТЬ-СВЯЗЬ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765114" y="1430011"/>
            <a:ext cx="6684685" cy="8588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79"/>
              </a:lnSpc>
              <a:spcBef>
                <a:spcPct val="0"/>
              </a:spcBef>
            </a:pP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Выбор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атрибутов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осуществлялся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в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следующем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порядке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1.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Введены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суррогатные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ключи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client_id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car_id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rental_id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policy_id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) для обеспечения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надежности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связей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Атрибуты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соответствуют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техническому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заданию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(ФИО,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паспортные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данные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цвет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год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выпуска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т.д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.)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Добавлено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вычисляемое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поле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“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Общая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” для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ускорения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формирования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отчетов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endParaRPr lang="en-US" sz="1500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Выбор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связей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был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сделан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в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связи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со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следующим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обоснованием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CLIENTS → RENTALS (1:М)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один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клиент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может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совершать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множество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прокатов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CARS → RENTALS (1:М)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один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может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арендоваться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многократно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CARS → INSURANCE_POLICIES (1:М)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один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может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иметь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несколько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страховых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полисов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Связь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«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многие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многим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» между Clients и Cars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уже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разрешена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путем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введения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промежуточной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сущности Rentals.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Каждая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запись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 Rentals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содержит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внешние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ключи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client_id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car_id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что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позволяет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установить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какой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клиент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арендовал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какой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когда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. Таким образом,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связь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M:N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заменена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две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связи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1:M.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endParaRPr lang="en-US" sz="1500" dirty="0">
              <a:solidFill>
                <a:srgbClr val="34343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Для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отражения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логики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взаимодействия сущностей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были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выбраны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ключи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Первичные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ключи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(PK)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суррогатные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идентификаторы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(id) для обеспечения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стабильности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связей</a:t>
            </a:r>
          </a:p>
          <a:p>
            <a:pPr algn="l">
              <a:lnSpc>
                <a:spcPts val="2379"/>
              </a:lnSpc>
              <a:spcBef>
                <a:spcPct val="0"/>
              </a:spcBef>
            </a:pP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Внешние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1500" b="1" dirty="0" err="1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ключи</a:t>
            </a:r>
            <a:r>
              <a:rPr lang="en-US" sz="1500" b="1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(FK)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обеспечивают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ссылочную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500" dirty="0" err="1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целостность</a:t>
            </a:r>
            <a:r>
              <a:rPr lang="en-US" sz="1500" dirty="0">
                <a:solidFill>
                  <a:srgbClr val="343432"/>
                </a:solidFill>
                <a:latin typeface="Montserrat"/>
                <a:ea typeface="Montserrat"/>
                <a:cs typeface="Montserrat"/>
                <a:sym typeface="Montserrat"/>
              </a:rPr>
              <a:t> данных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6341" y="2070370"/>
            <a:ext cx="11334989" cy="5989659"/>
          </a:xfrm>
          <a:custGeom>
            <a:avLst/>
            <a:gdLst/>
            <a:ahLst/>
            <a:cxnLst/>
            <a:rect l="l" t="t" r="r" b="b"/>
            <a:pathLst>
              <a:path w="11334989" h="5989659">
                <a:moveTo>
                  <a:pt x="0" y="0"/>
                </a:moveTo>
                <a:lnTo>
                  <a:pt x="11334989" y="0"/>
                </a:lnTo>
                <a:lnTo>
                  <a:pt x="11334989" y="5989658"/>
                </a:lnTo>
                <a:lnTo>
                  <a:pt x="0" y="5989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2" b="-21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66341" y="8730853"/>
            <a:ext cx="11334989" cy="67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6"/>
              </a:lnSpc>
              <a:spcBef>
                <a:spcPct val="0"/>
              </a:spcBef>
            </a:pP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Данная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модель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обеспечивает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целостность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данных,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исключает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аномалии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эффективно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обслуживает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бизнес-процессы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проката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автомобилей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3756" y="1872853"/>
            <a:ext cx="5523958" cy="7531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ходе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выполнения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данной лабораторной работы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были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успешно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достигнуты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все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поставленные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учебные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задачи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и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приобретены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практические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навыки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работы с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таким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средством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для разработки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как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draw.io.</a:t>
            </a:r>
          </a:p>
          <a:p>
            <a:pPr algn="l">
              <a:lnSpc>
                <a:spcPts val="2756"/>
              </a:lnSpc>
              <a:spcBef>
                <a:spcPct val="0"/>
              </a:spcBef>
            </a:pPr>
            <a:endParaRPr lang="en-US" sz="1968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Построенная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в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ходе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лабораторной работы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диаграмма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наглядно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отображает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логическую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структуру базы данных «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Прокат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автомобилей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».</a:t>
            </a:r>
          </a:p>
          <a:p>
            <a:pPr algn="l">
              <a:lnSpc>
                <a:spcPts val="2756"/>
              </a:lnSpc>
              <a:spcBef>
                <a:spcPct val="0"/>
              </a:spcBef>
            </a:pPr>
            <a:endParaRPr lang="en-US" sz="1968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На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диаграмме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удалось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отобразить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Сущности и их атрибуты,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связи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968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ключи</a:t>
            </a: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2756"/>
              </a:lnSpc>
              <a:spcBef>
                <a:spcPct val="0"/>
              </a:spcBef>
            </a:pPr>
            <a:endParaRPr lang="en-US" sz="1968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1968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Таким образом, draw.io – это эффективное и доступное решение для задач визуального моделирования в академической и профессиональной среде, сочетающее простоту использования с достаточной для большинства задач функциональностью.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-120333" y="420019"/>
            <a:ext cx="18408333" cy="76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19"/>
              </a:lnSpc>
              <a:spcBef>
                <a:spcPct val="0"/>
              </a:spcBef>
            </a:pPr>
            <a:r>
              <a:rPr lang="en-US" sz="4514" b="1" spc="275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ЗАКЛЮЧЕНИЕ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20333" y="4373868"/>
            <a:ext cx="18408333" cy="76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19"/>
              </a:lnSpc>
              <a:spcBef>
                <a:spcPct val="0"/>
              </a:spcBef>
            </a:pPr>
            <a:r>
              <a:rPr lang="en-US" sz="4514" b="1" spc="275" dirty="0">
                <a:solidFill>
                  <a:srgbClr val="3434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СПАСИБО ЗА ВНИМАНИЕ</a:t>
            </a:r>
          </a:p>
        </p:txBody>
      </p:sp>
      <p:sp>
        <p:nvSpPr>
          <p:cNvPr id="3" name="AutoShape 3"/>
          <p:cNvSpPr/>
          <p:nvPr/>
        </p:nvSpPr>
        <p:spPr>
          <a:xfrm>
            <a:off x="3983290" y="5176225"/>
            <a:ext cx="10108044" cy="39255"/>
          </a:xfrm>
          <a:prstGeom prst="line">
            <a:avLst/>
          </a:prstGeom>
          <a:ln w="66675" cap="rnd">
            <a:solidFill>
              <a:srgbClr val="333231"/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962</Words>
  <Application>Microsoft Office PowerPoint</Application>
  <PresentationFormat>Произвольный</PresentationFormat>
  <Paragraphs>87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Montserrat Bold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Multicolor Pastel Modern Corporate Infographic And Chart Presentation</dc:title>
  <dc:creator>Пользователь</dc:creator>
  <cp:lastModifiedBy>Пользователь</cp:lastModifiedBy>
  <cp:revision>5</cp:revision>
  <dcterms:created xsi:type="dcterms:W3CDTF">2006-08-16T00:00:00Z</dcterms:created>
  <dcterms:modified xsi:type="dcterms:W3CDTF">2025-09-22T09:37:08Z</dcterms:modified>
  <dc:identifier>DAGzr442Qlo</dc:identifier>
</cp:coreProperties>
</file>